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2" r:id="rId9"/>
    <p:sldId id="269" r:id="rId10"/>
    <p:sldId id="270" r:id="rId11"/>
    <p:sldId id="271" r:id="rId12"/>
    <p:sldId id="264" r:id="rId13"/>
    <p:sldId id="268" r:id="rId14"/>
    <p:sldId id="273" r:id="rId15"/>
    <p:sldId id="274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9" d="100"/>
          <a:sy n="99" d="100"/>
        </p:scale>
        <p:origin x="10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b="1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b="1" dirty="0">
                <a:solidFill>
                  <a:srgbClr val="FFFFFF"/>
                </a:solidFill>
              </a:rPr>
              <a:t>Cristofero Lo Vullo	</a:t>
            </a:r>
          </a:p>
          <a:p>
            <a:pPr algn="l"/>
            <a:r>
              <a:rPr lang="it-IT" b="1" dirty="0">
                <a:solidFill>
                  <a:srgbClr val="FFFFFF"/>
                </a:solidFill>
              </a:rPr>
              <a:t>Matricola: 1000004156</a:t>
            </a:r>
          </a:p>
          <a:p>
            <a:pPr algn="l"/>
            <a:r>
              <a:rPr lang="it-IT" b="1" dirty="0">
                <a:solidFill>
                  <a:srgbClr val="FFFFFF"/>
                </a:solidFill>
              </a:rPr>
              <a:t>Data: 26/03/2022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About 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A910E5-21AC-45DB-80F5-455DF831B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9"/>
          <a:stretch/>
        </p:blipFill>
        <p:spPr>
          <a:xfrm>
            <a:off x="4165244" y="149966"/>
            <a:ext cx="7960513" cy="1802860"/>
          </a:xfrm>
          <a:prstGeom prst="rect">
            <a:avLst/>
          </a:prstGeom>
        </p:spPr>
      </p:pic>
      <p:pic>
        <p:nvPicPr>
          <p:cNvPr id="7" name="Immagine 6" descr="Immagine che contiene testo, screenshot, schermo&#10;&#10;Descrizione generata automaticamente">
            <a:extLst>
              <a:ext uri="{FF2B5EF4-FFF2-40B4-BE49-F238E27FC236}">
                <a16:creationId xmlns:a16="http://schemas.microsoft.com/office/drawing/2014/main" id="{144B5A26-679E-4B27-841D-6A6CD580F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4" y="2573997"/>
            <a:ext cx="4192706" cy="2800709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E13EAD-F8FA-4DD4-A432-8D08F1922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8" t="7457" r="40988" b="10417"/>
          <a:stretch/>
        </p:blipFill>
        <p:spPr>
          <a:xfrm>
            <a:off x="8315757" y="1818916"/>
            <a:ext cx="3810000" cy="48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8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74C963-FE2E-425A-ABC8-3AE3C7E84795}"/>
              </a:ext>
            </a:extLst>
          </p:cNvPr>
          <p:cNvSpPr txBox="1"/>
          <p:nvPr/>
        </p:nvSpPr>
        <p:spPr>
          <a:xfrm>
            <a:off x="4793922" y="2404692"/>
            <a:ext cx="6638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È un &lt;div&gt; che contiene un’immagine, un &lt;h1&gt; e un &lt;p&gt;.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Il &lt;div&gt; è un </a:t>
            </a:r>
            <a:r>
              <a:rPr lang="it-IT" sz="2400" dirty="0" err="1"/>
              <a:t>flex</a:t>
            </a:r>
            <a:r>
              <a:rPr lang="it-IT" sz="2400" dirty="0"/>
              <a:t>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Il </a:t>
            </a:r>
            <a:r>
              <a:rPr lang="it-IT" sz="2400" dirty="0" err="1"/>
              <a:t>flex</a:t>
            </a:r>
            <a:r>
              <a:rPr lang="it-IT" sz="2400" dirty="0"/>
              <a:t> item &lt;p&gt; ha una </a:t>
            </a:r>
            <a:r>
              <a:rPr lang="it-IT" sz="2400" dirty="0" err="1"/>
              <a:t>width</a:t>
            </a:r>
            <a:r>
              <a:rPr lang="it-IT" sz="2400" dirty="0"/>
              <a:t>=30%.</a:t>
            </a:r>
          </a:p>
        </p:txBody>
      </p:sp>
    </p:spTree>
    <p:extLst>
      <p:ext uri="{BB962C8B-B14F-4D97-AF65-F5344CB8AC3E}">
        <p14:creationId xmlns:p14="http://schemas.microsoft.com/office/powerpoint/2010/main" val="116291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DF7B421A-BC40-4AB2-86CF-1A8E3B756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4" y="176578"/>
            <a:ext cx="7863567" cy="669619"/>
          </a:xfr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70A498-2DD6-4099-A1B3-F031B3239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4" y="1125438"/>
            <a:ext cx="7674341" cy="126184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A6B7A3-4E98-4EF2-B696-FB27FD98C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4" y="2666519"/>
            <a:ext cx="4458364" cy="40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743E32-A531-423A-AEA7-D34FCB92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3479" y="2448321"/>
            <a:ext cx="6986105" cy="2781300"/>
          </a:xfrm>
        </p:spPr>
        <p:txBody>
          <a:bodyPr>
            <a:normAutofit/>
          </a:bodyPr>
          <a:lstStyle/>
          <a:p>
            <a:r>
              <a:rPr lang="it-IT" sz="2400" dirty="0"/>
              <a:t>Dimensioni: height:100px;</a:t>
            </a:r>
          </a:p>
          <a:p>
            <a:r>
              <a:rPr lang="it-IT" sz="2400" dirty="0"/>
              <a:t>Il </a:t>
            </a:r>
            <a:r>
              <a:rPr lang="it-IT" sz="2400" dirty="0" err="1"/>
              <a:t>footer</a:t>
            </a:r>
            <a:r>
              <a:rPr lang="it-IT" sz="2400" dirty="0"/>
              <a:t> ha un’immagine che è il logo di </a:t>
            </a:r>
            <a:r>
              <a:rPr lang="it-IT" sz="2400" dirty="0" err="1"/>
              <a:t>Github</a:t>
            </a:r>
            <a:r>
              <a:rPr lang="it-IT" sz="2400" dirty="0"/>
              <a:t> che è anche un link. Infatti cliccando sul logo si viene indirizzati verso il mio profilo </a:t>
            </a:r>
            <a:r>
              <a:rPr lang="it-IT" sz="2400" dirty="0" err="1"/>
              <a:t>Github</a:t>
            </a:r>
            <a:r>
              <a:rPr lang="it-IT" sz="2400" dirty="0"/>
              <a:t>.</a:t>
            </a:r>
          </a:p>
          <a:p>
            <a:r>
              <a:rPr lang="it-IT" sz="2400" dirty="0"/>
              <a:t>Il </a:t>
            </a:r>
            <a:r>
              <a:rPr lang="it-IT" sz="2400" dirty="0" err="1"/>
              <a:t>footer</a:t>
            </a:r>
            <a:r>
              <a:rPr lang="it-IT" sz="2400" dirty="0"/>
              <a:t> ha inoltre un &lt;div&gt; che contiene un banale testo.</a:t>
            </a:r>
          </a:p>
        </p:txBody>
      </p:sp>
    </p:spTree>
    <p:extLst>
      <p:ext uri="{BB962C8B-B14F-4D97-AF65-F5344CB8AC3E}">
        <p14:creationId xmlns:p14="http://schemas.microsoft.com/office/powerpoint/2010/main" val="380315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CSS MEDIA QUERIES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7847C99-7B0C-4A72-9FE5-0FD9CF588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92443"/>
            <a:ext cx="3858163" cy="1648055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077D23-C948-476E-A635-B1CF073F6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2000755"/>
            <a:ext cx="3858163" cy="164805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F8B6AE-FF9A-4D94-B2B3-5F06501A1BE9}"/>
              </a:ext>
            </a:extLst>
          </p:cNvPr>
          <p:cNvSpPr txBox="1"/>
          <p:nvPr/>
        </p:nvSpPr>
        <p:spPr>
          <a:xfrm>
            <a:off x="8140148" y="2107096"/>
            <a:ext cx="3747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Qui imposto la dimensione massima che l’immagine del logo dell’università può occupare.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EB9601-FE07-45BF-A35E-5F889C4CE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3759067"/>
            <a:ext cx="3858162" cy="307700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31F70B-1C60-4CF2-97AF-749EED82EFE5}"/>
              </a:ext>
            </a:extLst>
          </p:cNvPr>
          <p:cNvSpPr txBox="1"/>
          <p:nvPr/>
        </p:nvSpPr>
        <p:spPr>
          <a:xfrm>
            <a:off x="8309113" y="3974352"/>
            <a:ext cx="3747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 questa media query faccio in modo che su mobile non vengano mostrati i </a:t>
            </a:r>
            <a:r>
              <a:rPr lang="it-IT" dirty="0" err="1"/>
              <a:t>i</a:t>
            </a:r>
            <a:r>
              <a:rPr lang="it-IT" dirty="0"/>
              <a:t> tre link con classe=«</a:t>
            </a:r>
            <a:r>
              <a:rPr lang="it-IT" dirty="0" err="1"/>
              <a:t>button</a:t>
            </a:r>
            <a:r>
              <a:rPr lang="it-IT" dirty="0"/>
              <a:t>» ma </a:t>
            </a:r>
            <a:r>
              <a:rPr lang="it-IT" dirty="0" err="1"/>
              <a:t>bensi</a:t>
            </a:r>
            <a:r>
              <a:rPr lang="it-IT" dirty="0"/>
              <a:t> tre barre </a:t>
            </a:r>
            <a:r>
              <a:rPr lang="it-IT" dirty="0" err="1"/>
              <a:t>orizzonatali</a:t>
            </a:r>
            <a:r>
              <a:rPr lang="it-IT" dirty="0"/>
              <a:t> bianche 25x3(soluzione vista a lezione).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48BC34B-194C-48A0-8924-240656E40BAA}"/>
              </a:ext>
            </a:extLst>
          </p:cNvPr>
          <p:cNvSpPr txBox="1"/>
          <p:nvPr/>
        </p:nvSpPr>
        <p:spPr>
          <a:xfrm>
            <a:off x="8154168" y="51152"/>
            <a:ext cx="3468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Qui riduco la </a:t>
            </a:r>
            <a:r>
              <a:rPr lang="it-IT" dirty="0" err="1"/>
              <a:t>dimenzione</a:t>
            </a:r>
            <a:r>
              <a:rPr lang="it-IT" dirty="0"/>
              <a:t> del font del body che produce un effetto a cascata perché ho utilizzato l’unità relativa «em» nel resto del codice </a:t>
            </a:r>
            <a:r>
              <a:rPr lang="it-IT" dirty="0" err="1"/>
              <a:t>css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4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CSS MEDIA QUERIES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9D1595-B88B-4845-B096-84C9D504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67" y="402909"/>
            <a:ext cx="3943899" cy="1638529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A9EF2C-9E3E-4B9D-9C09-47448AB44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68" y="2905083"/>
            <a:ext cx="3943900" cy="3572374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E4A1B70-B22A-4497-96FE-142B83456898}"/>
              </a:ext>
            </a:extLst>
          </p:cNvPr>
          <p:cNvSpPr txBox="1"/>
          <p:nvPr/>
        </p:nvSpPr>
        <p:spPr>
          <a:xfrm>
            <a:off x="8537713" y="511388"/>
            <a:ext cx="331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Qui aumento la dimensione perché su mobile facevo fatica a leggere.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D1E5518-FE67-4265-AD60-164F5BA8A82A}"/>
              </a:ext>
            </a:extLst>
          </p:cNvPr>
          <p:cNvSpPr txBox="1"/>
          <p:nvPr/>
        </p:nvSpPr>
        <p:spPr>
          <a:xfrm>
            <a:off x="8418443" y="2878123"/>
            <a:ext cx="3568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Qui ho impostato alle immagini con classe=«</a:t>
            </a:r>
            <a:r>
              <a:rPr lang="it-IT" dirty="0" err="1"/>
              <a:t>resize_img</a:t>
            </a:r>
            <a:r>
              <a:rPr lang="it-IT" dirty="0"/>
              <a:t>» una dimensione massima.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Qui ho fatto in modo che la piccola presentazione su «About Me» avesse più spazio altrimenti avrei avuto una parola per ogni riga.</a:t>
            </a:r>
          </a:p>
        </p:txBody>
      </p:sp>
    </p:spTree>
    <p:extLst>
      <p:ext uri="{BB962C8B-B14F-4D97-AF65-F5344CB8AC3E}">
        <p14:creationId xmlns:p14="http://schemas.microsoft.com/office/powerpoint/2010/main" val="2858055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>
                <a:solidFill>
                  <a:srgbClr val="FFFFFF"/>
                </a:solidFill>
              </a:rPr>
              <a:t>Altre specifiche</a:t>
            </a:r>
            <a:endParaRPr lang="it-IT" sz="4000" b="1" dirty="0">
              <a:solidFill>
                <a:srgbClr val="FFFFFF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8743E32-A531-423A-AEA7-D34FCB925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2465739"/>
            <a:ext cx="6986105" cy="2781300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Sono stati utilizzati tre font presi da Google Font e sono: «</a:t>
            </a:r>
            <a:r>
              <a:rPr lang="it-IT" sz="2400" b="1" dirty="0" err="1"/>
              <a:t>Permanent</a:t>
            </a:r>
            <a:r>
              <a:rPr lang="it-IT" sz="2400" b="1" dirty="0"/>
              <a:t> Marker</a:t>
            </a:r>
            <a:r>
              <a:rPr lang="it-IT" sz="2400" dirty="0"/>
              <a:t>» (il nome </a:t>
            </a:r>
            <a:r>
              <a:rPr lang="it-IT" sz="2400" dirty="0" err="1"/>
              <a:t>nell’about</a:t>
            </a:r>
            <a:r>
              <a:rPr lang="it-IT" sz="2400" dirty="0"/>
              <a:t> me lo utilizza), «</a:t>
            </a:r>
            <a:r>
              <a:rPr lang="it-IT" sz="2400" b="1" dirty="0"/>
              <a:t>Abril </a:t>
            </a:r>
            <a:r>
              <a:rPr lang="it-IT" sz="2400" b="1" dirty="0" err="1"/>
              <a:t>Fatface</a:t>
            </a:r>
            <a:r>
              <a:rPr lang="it-IT" sz="2400" dirty="0"/>
              <a:t>»(i numeri delle varie sezioni lo utilizzano) e  «</a:t>
            </a:r>
            <a:r>
              <a:rPr lang="it-IT" sz="2400" b="1" dirty="0"/>
              <a:t>Montserrat</a:t>
            </a:r>
            <a:r>
              <a:rPr lang="it-IT" sz="2400" dirty="0"/>
              <a:t>»(la maggior parte degli elementi ha questo font).</a:t>
            </a:r>
          </a:p>
          <a:p>
            <a:r>
              <a:rPr lang="it-IT" sz="2400" dirty="0"/>
              <a:t>Le dimensioni dei caratteri si basano tutte sull’unità relativa «em». A tal proposito si noti che body ha font-size=10px.</a:t>
            </a:r>
          </a:p>
        </p:txBody>
      </p:sp>
    </p:spTree>
    <p:extLst>
      <p:ext uri="{BB962C8B-B14F-4D97-AF65-F5344CB8AC3E}">
        <p14:creationId xmlns:p14="http://schemas.microsoft.com/office/powerpoint/2010/main" val="379970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400" dirty="0">
                <a:cs typeface="Calibri Light" panose="020F0302020204030204" pitchFamily="34" charset="0"/>
              </a:rPr>
              <a:t>Semplice sito web realizzato con le basi di </a:t>
            </a:r>
            <a:r>
              <a:rPr lang="it-IT" sz="2400" b="1" dirty="0">
                <a:cs typeface="Calibri Light" panose="020F0302020204030204" pitchFamily="34" charset="0"/>
              </a:rPr>
              <a:t>HTML</a:t>
            </a:r>
            <a:r>
              <a:rPr lang="it-IT" sz="2400" dirty="0">
                <a:cs typeface="Calibri Light" panose="020F0302020204030204" pitchFamily="34" charset="0"/>
              </a:rPr>
              <a:t> e </a:t>
            </a:r>
            <a:r>
              <a:rPr lang="it-IT" sz="2400" b="1" dirty="0">
                <a:cs typeface="Calibri Light" panose="020F0302020204030204" pitchFamily="34" charset="0"/>
              </a:rPr>
              <a:t>CSS</a:t>
            </a:r>
            <a:r>
              <a:rPr lang="it-IT" sz="2400" dirty="0">
                <a:cs typeface="Calibri Light" panose="020F0302020204030204" pitchFamily="34" charset="0"/>
              </a:rPr>
              <a:t>. La pagina contiene una </a:t>
            </a:r>
            <a:r>
              <a:rPr lang="it-IT" sz="2400" b="1" dirty="0">
                <a:cs typeface="Calibri Light" panose="020F0302020204030204" pitchFamily="34" charset="0"/>
              </a:rPr>
              <a:t>intestazione</a:t>
            </a:r>
            <a:r>
              <a:rPr lang="it-IT" sz="2400" dirty="0">
                <a:cs typeface="Calibri Light" panose="020F0302020204030204" pitchFamily="34" charset="0"/>
              </a:rPr>
              <a:t> </a:t>
            </a:r>
            <a:r>
              <a:rPr lang="it-IT" sz="2400" b="1" dirty="0">
                <a:cs typeface="Calibri Light" panose="020F0302020204030204" pitchFamily="34" charset="0"/>
              </a:rPr>
              <a:t>(</a:t>
            </a:r>
            <a:r>
              <a:rPr lang="it-IT" sz="2400" b="1" dirty="0" err="1">
                <a:cs typeface="Calibri Light" panose="020F0302020204030204" pitchFamily="34" charset="0"/>
              </a:rPr>
              <a:t>header</a:t>
            </a:r>
            <a:r>
              <a:rPr lang="it-IT" sz="2400" b="1" dirty="0">
                <a:cs typeface="Calibri Light" panose="020F0302020204030204" pitchFamily="34" charset="0"/>
              </a:rPr>
              <a:t>)</a:t>
            </a:r>
            <a:r>
              <a:rPr lang="it-IT" sz="2400" dirty="0">
                <a:cs typeface="Calibri Light" panose="020F0302020204030204" pitchFamily="34" charset="0"/>
              </a:rPr>
              <a:t>,</a:t>
            </a:r>
            <a:r>
              <a:rPr lang="it-IT" sz="2400" b="1" dirty="0">
                <a:cs typeface="Calibri Light" panose="020F0302020204030204" pitchFamily="34" charset="0"/>
              </a:rPr>
              <a:t> </a:t>
            </a:r>
            <a:r>
              <a:rPr lang="it-IT" sz="2400" dirty="0">
                <a:cs typeface="Calibri Light" panose="020F0302020204030204" pitchFamily="34" charset="0"/>
              </a:rPr>
              <a:t>un </a:t>
            </a:r>
            <a:r>
              <a:rPr lang="it-IT" sz="2400" b="1" dirty="0">
                <a:cs typeface="Calibri Light" panose="020F0302020204030204" pitchFamily="34" charset="0"/>
              </a:rPr>
              <a:t>menu di navigazione </a:t>
            </a:r>
            <a:r>
              <a:rPr lang="it-IT" sz="2400" dirty="0">
                <a:cs typeface="Calibri Light" panose="020F0302020204030204" pitchFamily="34" charset="0"/>
              </a:rPr>
              <a:t>disposto orizzontalmente, un </a:t>
            </a:r>
            <a:r>
              <a:rPr lang="it-IT" sz="2400" b="1" dirty="0" err="1">
                <a:cs typeface="Calibri Light" panose="020F0302020204030204" pitchFamily="34" charset="0"/>
              </a:rPr>
              <a:t>article</a:t>
            </a:r>
            <a:r>
              <a:rPr lang="it-IT" sz="2400" dirty="0">
                <a:cs typeface="Calibri Light" panose="020F0302020204030204" pitchFamily="34" charset="0"/>
              </a:rPr>
              <a:t> diviso in più sezioni (una per ogni </a:t>
            </a:r>
            <a:r>
              <a:rPr lang="it-IT" sz="2400" i="1" dirty="0">
                <a:cs typeface="Calibri Light" panose="020F0302020204030204" pitchFamily="34" charset="0"/>
              </a:rPr>
              <a:t>Extension</a:t>
            </a:r>
            <a:r>
              <a:rPr lang="it-IT" sz="2400" dirty="0">
                <a:cs typeface="Calibri Light" panose="020F0302020204030204" pitchFamily="34" charset="0"/>
              </a:rPr>
              <a:t>), una sezione per l’ «</a:t>
            </a:r>
            <a:r>
              <a:rPr lang="it-IT" sz="2400" b="1" dirty="0" err="1">
                <a:cs typeface="Calibri Light" panose="020F0302020204030204" pitchFamily="34" charset="0"/>
              </a:rPr>
              <a:t>about</a:t>
            </a:r>
            <a:r>
              <a:rPr lang="it-IT" sz="2400" b="1" dirty="0">
                <a:cs typeface="Calibri Light" panose="020F0302020204030204" pitchFamily="34" charset="0"/>
              </a:rPr>
              <a:t> me</a:t>
            </a:r>
            <a:r>
              <a:rPr lang="it-IT" sz="2400" dirty="0">
                <a:cs typeface="Calibri Light" panose="020F0302020204030204" pitchFamily="34" charset="0"/>
              </a:rPr>
              <a:t>» e un </a:t>
            </a:r>
            <a:r>
              <a:rPr lang="it-IT" sz="2400" b="1" dirty="0" err="1">
                <a:cs typeface="Calibri Light" panose="020F0302020204030204" pitchFamily="34" charset="0"/>
              </a:rPr>
              <a:t>footer</a:t>
            </a:r>
            <a:r>
              <a:rPr lang="it-IT" sz="2400" dirty="0">
                <a:cs typeface="Calibri Light" panose="020F0302020204030204" pitchFamily="34" charset="0"/>
              </a:rPr>
              <a:t>. </a:t>
            </a:r>
          </a:p>
          <a:p>
            <a:pPr lvl="1"/>
            <a:r>
              <a:rPr lang="it-IT" dirty="0">
                <a:cs typeface="Calibri Light" panose="020F0302020204030204" pitchFamily="34" charset="0"/>
              </a:rPr>
              <a:t>Il sito banalmente mostra un elenco delle Extensions di Visual Studio Code che utilizzo per la programmazione web.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C11AD4C-F29F-4284-9FA6-8433DE436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45" y="232678"/>
            <a:ext cx="1771479" cy="6412920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C764239-338C-489C-B7DE-B784FD400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95" y="39157"/>
            <a:ext cx="7161715" cy="2708625"/>
          </a:xfr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612F46-FC46-4A81-819E-54E7BADEC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9506" r="7448" b="6170"/>
          <a:stretch/>
        </p:blipFill>
        <p:spPr>
          <a:xfrm>
            <a:off x="4154439" y="2888366"/>
            <a:ext cx="4868050" cy="3829050"/>
          </a:xfrm>
          <a:prstGeom prst="rect">
            <a:avLst/>
          </a:prstGeom>
        </p:spPr>
      </p:pic>
      <p:pic>
        <p:nvPicPr>
          <p:cNvPr id="4" name="Immagine 3" descr="Immagine che contiene testo, nero, schermo, screenshot&#10;&#10;Descrizione generata automaticamente">
            <a:extLst>
              <a:ext uri="{FF2B5EF4-FFF2-40B4-BE49-F238E27FC236}">
                <a16:creationId xmlns:a16="http://schemas.microsoft.com/office/drawing/2014/main" id="{6AE8BC00-E7BE-4C92-8E1E-BABFD0897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2855" r="34555" b="2855"/>
          <a:stretch/>
        </p:blipFill>
        <p:spPr>
          <a:xfrm>
            <a:off x="9322735" y="2757924"/>
            <a:ext cx="2432356" cy="40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6620F6-9D7C-44F4-8833-8C0DCA444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548" y="2404890"/>
            <a:ext cx="7506347" cy="2743200"/>
          </a:xfrm>
        </p:spPr>
        <p:txBody>
          <a:bodyPr>
            <a:normAutofit/>
          </a:bodyPr>
          <a:lstStyle/>
          <a:p>
            <a:r>
              <a:rPr lang="it-IT" sz="2400" dirty="0"/>
              <a:t>Dimensioni: height:75vh;</a:t>
            </a:r>
          </a:p>
          <a:p>
            <a:r>
              <a:rPr lang="it-IT" sz="2400" dirty="0"/>
              <a:t>L’</a:t>
            </a:r>
            <a:r>
              <a:rPr lang="it-IT" sz="2400" dirty="0" err="1"/>
              <a:t>header</a:t>
            </a:r>
            <a:r>
              <a:rPr lang="it-IT" sz="2400" dirty="0"/>
              <a:t> ha una background image che viene resa più oscura mediante l’utilizzo del div con id=«overlay».</a:t>
            </a:r>
          </a:p>
          <a:p>
            <a:r>
              <a:rPr lang="it-IT" sz="2400" dirty="0"/>
              <a:t>L’</a:t>
            </a:r>
            <a:r>
              <a:rPr lang="it-IT" sz="2400" dirty="0" err="1"/>
              <a:t>header</a:t>
            </a:r>
            <a:r>
              <a:rPr lang="it-IT" sz="2400" dirty="0"/>
              <a:t> è un </a:t>
            </a:r>
            <a:r>
              <a:rPr lang="it-IT" sz="2400" dirty="0" err="1"/>
              <a:t>flex</a:t>
            </a:r>
            <a:r>
              <a:rPr lang="it-IT" sz="2400" dirty="0"/>
              <a:t> container.</a:t>
            </a:r>
          </a:p>
          <a:p>
            <a:r>
              <a:rPr lang="it-IT" sz="2400" dirty="0"/>
              <a:t>L’</a:t>
            </a:r>
            <a:r>
              <a:rPr lang="it-IT" sz="2400" dirty="0" err="1"/>
              <a:t>header</a:t>
            </a:r>
            <a:r>
              <a:rPr lang="it-IT" sz="2400" dirty="0"/>
              <a:t> contiene inoltre un elemento &lt;</a:t>
            </a:r>
            <a:r>
              <a:rPr lang="it-IT" sz="2400" dirty="0" err="1"/>
              <a:t>nav</a:t>
            </a:r>
            <a:r>
              <a:rPr lang="it-IT" sz="2400" dirty="0"/>
              <a:t>&gt; e un titolo(&lt;h1&gt;).</a:t>
            </a:r>
          </a:p>
        </p:txBody>
      </p:sp>
    </p:spTree>
    <p:extLst>
      <p:ext uri="{BB962C8B-B14F-4D97-AF65-F5344CB8AC3E}">
        <p14:creationId xmlns:p14="http://schemas.microsoft.com/office/powerpoint/2010/main" val="126923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Menu di navigazione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3E58E2-D3A9-4D14-AB3C-AFFD17B5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09" y="277165"/>
            <a:ext cx="7983631" cy="570560"/>
          </a:xfr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7B71F11-A75B-4E27-81B7-93B42A03B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90" y="2158779"/>
            <a:ext cx="4631866" cy="323339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20E920-1D21-4DDE-AC73-D1BC52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3" t="7457" r="48356" b="7457"/>
          <a:stretch/>
        </p:blipFill>
        <p:spPr>
          <a:xfrm>
            <a:off x="9121529" y="935250"/>
            <a:ext cx="2762250" cy="5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>
                <a:solidFill>
                  <a:srgbClr val="FFFFFF"/>
                </a:solidFill>
              </a:rPr>
              <a:t>Menu di navigazione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1ABCF2-72ED-4292-8C0A-11D01428C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484" y="1956001"/>
            <a:ext cx="7439802" cy="2925717"/>
          </a:xfrm>
        </p:spPr>
        <p:txBody>
          <a:bodyPr>
            <a:normAutofit/>
          </a:bodyPr>
          <a:lstStyle/>
          <a:p>
            <a:r>
              <a:rPr lang="it-IT" sz="2400" dirty="0"/>
              <a:t>La </a:t>
            </a:r>
            <a:r>
              <a:rPr lang="it-IT" sz="2400" dirty="0" err="1"/>
              <a:t>navigation</a:t>
            </a:r>
            <a:r>
              <a:rPr lang="it-IT" sz="2400" dirty="0"/>
              <a:t> bar contiene il logo dell’Università di Catania(l’immagine è un «link» infatti </a:t>
            </a:r>
            <a:r>
              <a:rPr lang="it-IT" sz="2400" dirty="0" err="1"/>
              <a:t>cliccandola</a:t>
            </a:r>
            <a:r>
              <a:rPr lang="it-IT" sz="2400" dirty="0"/>
              <a:t> si viene indirizzati verso il sito dell’Università).</a:t>
            </a:r>
          </a:p>
          <a:p>
            <a:r>
              <a:rPr lang="it-IT" sz="2400" dirty="0"/>
              <a:t>Poi sono presenti tre elementi &lt;a&gt;: «</a:t>
            </a:r>
            <a:r>
              <a:rPr lang="it-IT" sz="2400" b="1" dirty="0"/>
              <a:t>HOME</a:t>
            </a:r>
            <a:r>
              <a:rPr lang="it-IT" sz="2400" dirty="0"/>
              <a:t>», «</a:t>
            </a:r>
            <a:r>
              <a:rPr lang="it-IT" sz="2400" b="1" dirty="0"/>
              <a:t>ABOUT ME</a:t>
            </a:r>
            <a:r>
              <a:rPr lang="it-IT" sz="2400" dirty="0"/>
              <a:t>» e «</a:t>
            </a:r>
            <a:r>
              <a:rPr lang="it-IT" sz="2400" b="1" dirty="0"/>
              <a:t>START TO READ</a:t>
            </a:r>
            <a:r>
              <a:rPr lang="it-IT" sz="2400" dirty="0"/>
              <a:t>». Il secondo è un collegamento al &lt;div&gt; con id=«</a:t>
            </a:r>
            <a:r>
              <a:rPr lang="it-IT" sz="2400" dirty="0" err="1"/>
              <a:t>about_me</a:t>
            </a:r>
            <a:r>
              <a:rPr lang="it-IT" sz="2400" dirty="0"/>
              <a:t>». Il terzo è un collegamento alla prima sezione dell’</a:t>
            </a:r>
            <a:r>
              <a:rPr lang="it-IT" sz="2400" dirty="0" err="1"/>
              <a:t>article</a:t>
            </a:r>
            <a:r>
              <a:rPr lang="it-IT" sz="2400" dirty="0"/>
              <a:t> con id=«section_1». Tutti e tre hanno l’attributo class=«</a:t>
            </a:r>
            <a:r>
              <a:rPr lang="it-IT" sz="2400" dirty="0" err="1"/>
              <a:t>button</a:t>
            </a:r>
            <a:r>
              <a:rPr lang="it-IT" sz="2400" dirty="0"/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10099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 err="1">
                <a:solidFill>
                  <a:srgbClr val="FFFFFF"/>
                </a:solidFill>
              </a:rPr>
              <a:t>Article</a:t>
            </a:r>
            <a:endParaRPr lang="it-IT" sz="4000" b="1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81E682-EF50-4F55-8334-744F60132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138"/>
            <a:ext cx="2230142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B90D2D-6C83-44C2-B640-642CBB2C1E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612" r="37286" b="3230"/>
          <a:stretch/>
        </p:blipFill>
        <p:spPr>
          <a:xfrm>
            <a:off x="9153427" y="10135"/>
            <a:ext cx="2696066" cy="67490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29BD25-CDC7-4D94-9FEF-5C61041B1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9" t="2352" b="1588"/>
          <a:stretch/>
        </p:blipFill>
        <p:spPr>
          <a:xfrm>
            <a:off x="6456563" y="10136"/>
            <a:ext cx="2560003" cy="67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it-IT" sz="4000" b="1" dirty="0" err="1">
                <a:solidFill>
                  <a:srgbClr val="FFFFFF"/>
                </a:solidFill>
              </a:rPr>
              <a:t>Article</a:t>
            </a:r>
            <a:endParaRPr lang="it-IT" sz="4000" b="1" dirty="0">
              <a:solidFill>
                <a:srgbClr val="FFFFFF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A831AF-5CD5-41FE-B4DC-70F904EEC6AB}"/>
              </a:ext>
            </a:extLst>
          </p:cNvPr>
          <p:cNvSpPr txBox="1"/>
          <p:nvPr/>
        </p:nvSpPr>
        <p:spPr>
          <a:xfrm>
            <a:off x="4671357" y="511388"/>
            <a:ext cx="661035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Nell’</a:t>
            </a:r>
            <a:r>
              <a:rPr lang="it-IT" sz="2400" dirty="0" err="1"/>
              <a:t>article</a:t>
            </a:r>
            <a:r>
              <a:rPr lang="it-IT" sz="2400" dirty="0"/>
              <a:t> troviamo un &lt;div&gt; che contiene un’immagine che è il logo di Visual Studio Code.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Troviamo poi 5 &lt;</a:t>
            </a:r>
            <a:r>
              <a:rPr lang="it-IT" sz="2400" dirty="0" err="1"/>
              <a:t>section</a:t>
            </a:r>
            <a:r>
              <a:rPr lang="it-IT" sz="2400" dirty="0"/>
              <a:t>&gt; ed ognuno di essi rappresenta una Extension di Visual Studio Code. Ogni &lt;</a:t>
            </a:r>
            <a:r>
              <a:rPr lang="it-IT" sz="2400" dirty="0" err="1"/>
              <a:t>section</a:t>
            </a:r>
            <a:r>
              <a:rPr lang="it-IT" sz="2400" dirty="0"/>
              <a:t>&gt; è un </a:t>
            </a:r>
            <a:r>
              <a:rPr lang="it-IT" sz="2400" dirty="0" err="1"/>
              <a:t>flex</a:t>
            </a:r>
            <a:r>
              <a:rPr lang="it-IT" sz="2400" dirty="0"/>
              <a:t> container.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400" dirty="0"/>
              <a:t>La singola sezione contiene tre </a:t>
            </a:r>
            <a:r>
              <a:rPr lang="it-IT" sz="2400" dirty="0" err="1"/>
              <a:t>flex</a:t>
            </a:r>
            <a:r>
              <a:rPr lang="it-IT" sz="2400" dirty="0"/>
              <a:t> item. Il primo con classe=«</a:t>
            </a:r>
            <a:r>
              <a:rPr lang="it-IT" sz="2400" dirty="0" err="1"/>
              <a:t>left</a:t>
            </a:r>
            <a:r>
              <a:rPr lang="it-IT" sz="2400" dirty="0"/>
              <a:t>» è un &lt;div&gt; che contiene un numero(dentro un &lt;h1&gt;),ha </a:t>
            </a:r>
            <a:r>
              <a:rPr lang="it-IT" sz="2400" dirty="0" err="1"/>
              <a:t>width</a:t>
            </a:r>
            <a:r>
              <a:rPr lang="it-IT" sz="2400" dirty="0"/>
              <a:t>=100px e </a:t>
            </a:r>
            <a:r>
              <a:rPr lang="it-IT" sz="2400" dirty="0" err="1"/>
              <a:t>height</a:t>
            </a:r>
            <a:r>
              <a:rPr lang="it-IT" sz="2400" dirty="0"/>
              <a:t>=100px ed è esso stesso un </a:t>
            </a:r>
            <a:r>
              <a:rPr lang="it-IT" sz="2400" dirty="0" err="1"/>
              <a:t>flex</a:t>
            </a:r>
            <a:r>
              <a:rPr lang="it-IT" sz="2400" dirty="0"/>
              <a:t> container in modo tale da centrare l’elemento &lt;h1&gt;. Il secondo con classe=«nastro» è un </a:t>
            </a:r>
            <a:r>
              <a:rPr lang="it-IT" sz="2400" dirty="0" err="1"/>
              <a:t>un</a:t>
            </a:r>
            <a:r>
              <a:rPr lang="it-IT" sz="2400" dirty="0"/>
              <a:t> &lt;div&gt; con </a:t>
            </a:r>
            <a:r>
              <a:rPr lang="it-IT" sz="2400" dirty="0" err="1"/>
              <a:t>background-color:rgb</a:t>
            </a:r>
            <a:r>
              <a:rPr lang="it-IT" sz="2400" dirty="0"/>
              <a:t>(166, 215, 235) e una </a:t>
            </a:r>
            <a:r>
              <a:rPr lang="it-IT" sz="2400" dirty="0" err="1"/>
              <a:t>width</a:t>
            </a:r>
            <a:r>
              <a:rPr lang="it-IT" sz="2400" dirty="0"/>
              <a:t>=40px. Il terzo con classe=«</a:t>
            </a:r>
            <a:r>
              <a:rPr lang="it-IT" sz="2400" dirty="0" err="1"/>
              <a:t>right</a:t>
            </a:r>
            <a:r>
              <a:rPr lang="it-IT" sz="2400" dirty="0"/>
              <a:t>» è un &lt;div&gt; con </a:t>
            </a:r>
            <a:r>
              <a:rPr lang="it-IT" sz="2400" dirty="0" err="1"/>
              <a:t>width</a:t>
            </a:r>
            <a:r>
              <a:rPr lang="it-IT" sz="2400" dirty="0"/>
              <a:t>=50% e contiene un &lt;h1&gt;,un &lt;</a:t>
            </a:r>
            <a:r>
              <a:rPr lang="it-IT" sz="2400" dirty="0" err="1"/>
              <a:t>img</a:t>
            </a:r>
            <a:r>
              <a:rPr lang="it-IT" sz="2400" dirty="0"/>
              <a:t>&gt; e uno o più &lt;p&gt;.</a:t>
            </a:r>
            <a:endParaRPr lang="it-IT" sz="2400" b="0" dirty="0">
              <a:solidFill>
                <a:srgbClr val="EAF2F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22592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701</Words>
  <Application>Microsoft Office PowerPoint</Application>
  <PresentationFormat>Widescreen</PresentationFormat>
  <Paragraphs>48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Header</vt:lpstr>
      <vt:lpstr>Menu di navigazione</vt:lpstr>
      <vt:lpstr>Menu di navigazione</vt:lpstr>
      <vt:lpstr>Article</vt:lpstr>
      <vt:lpstr>Article</vt:lpstr>
      <vt:lpstr>About Me</vt:lpstr>
      <vt:lpstr>About Me</vt:lpstr>
      <vt:lpstr>Footer</vt:lpstr>
      <vt:lpstr>Footer</vt:lpstr>
      <vt:lpstr>CSS MEDIA QUERIES</vt:lpstr>
      <vt:lpstr>CSS MEDIA QUERIES</vt:lpstr>
      <vt:lpstr>Altre specifiche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CRISTOFERO LO VULLO</cp:lastModifiedBy>
  <cp:revision>47</cp:revision>
  <dcterms:created xsi:type="dcterms:W3CDTF">2021-03-24T16:57:46Z</dcterms:created>
  <dcterms:modified xsi:type="dcterms:W3CDTF">2022-03-27T19:41:14Z</dcterms:modified>
</cp:coreProperties>
</file>